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86" r:id="rId3"/>
    <p:sldId id="292" r:id="rId4"/>
    <p:sldId id="288" r:id="rId5"/>
    <p:sldId id="290" r:id="rId6"/>
    <p:sldId id="289" r:id="rId7"/>
    <p:sldId id="291" r:id="rId8"/>
    <p:sldId id="279" r:id="rId9"/>
    <p:sldId id="278" r:id="rId10"/>
    <p:sldId id="284" r:id="rId11"/>
    <p:sldId id="282" r:id="rId12"/>
    <p:sldId id="285" r:id="rId13"/>
    <p:sldId id="293" r:id="rId14"/>
    <p:sldId id="294" r:id="rId15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4444" autoAdjust="0"/>
  </p:normalViewPr>
  <p:slideViewPr>
    <p:cSldViewPr>
      <p:cViewPr>
        <p:scale>
          <a:sx n="66" d="100"/>
          <a:sy n="66" d="100"/>
        </p:scale>
        <p:origin x="-762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750" y="-120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7C742E-4F1D-4999-B19E-C784F620CE48}" type="datetimeFigureOut">
              <a:rPr lang="de-DE" smtClean="0"/>
              <a:pPr/>
              <a:t>21.05.2012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0B6DD-D83E-4033-9120-054691C13C09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endParaRPr lang="de-DE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fld id="{75E32F6E-B969-46F3-A8BB-459D3ED20961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2F6E-B969-46F3-A8BB-459D3ED20961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2F6E-B969-46F3-A8BB-459D3ED20961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2F6E-B969-46F3-A8BB-459D3ED20961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2F6E-B969-46F3-A8BB-459D3ED20961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2F6E-B969-46F3-A8BB-459D3ED20961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2F6E-B969-46F3-A8BB-459D3ED20961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2F6E-B969-46F3-A8BB-459D3ED20961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2F6E-B969-46F3-A8BB-459D3ED20961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2F6E-B969-46F3-A8BB-459D3ED20961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2F6E-B969-46F3-A8BB-459D3ED20961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2F6E-B969-46F3-A8BB-459D3ED20961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32F6E-B969-46F3-A8BB-459D3ED20961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828281-0925-4655-A520-230FCF26CF95}" type="datetime1">
              <a:rPr lang="en-GB"/>
              <a:pPr/>
              <a:t>21/05/2012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© 2004 NMI3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9E270-AF49-4092-AD53-CF4D5809732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3C98A7-6758-4B89-B0E9-04C7DBBA2E55}" type="datetime1">
              <a:rPr lang="en-GB"/>
              <a:pPr/>
              <a:t>21/05/2012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© 2004 NMI3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F3573-DD01-4CA1-AD7E-18127901CB11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8963" y="1066800"/>
            <a:ext cx="2205037" cy="5027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066800"/>
            <a:ext cx="6462713" cy="5027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B36A460-EF50-4453-B3CB-0E2D8F754AE0}" type="datetime1">
              <a:rPr lang="en-GB"/>
              <a:pPr/>
              <a:t>21/05/2012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© 2004 NMI3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519AE-EE90-432E-8207-483BB2F1B0B0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3F84B3-BC01-4D44-BFB2-9A44E3549ADA}" type="datetime1">
              <a:rPr lang="en-GB"/>
              <a:pPr/>
              <a:t>21/05/2012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© 2004 NMI3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AEB4DB-544B-4C3C-9341-90943BECEF7B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6B742D0-4214-48EF-AA2E-378F5B5B5E2D}" type="datetime1">
              <a:rPr lang="en-GB"/>
              <a:pPr/>
              <a:t>21/05/2012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© 2004 NMI3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2D7B3-08D1-4630-A808-042FB3AF6FE5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727200"/>
            <a:ext cx="4152900" cy="4367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727200"/>
            <a:ext cx="4152900" cy="4367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F1D0F6-3566-4690-8196-7DEE1B2AED68}" type="datetime1">
              <a:rPr lang="en-GB"/>
              <a:pPr/>
              <a:t>21/05/2012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© 2004 NMI3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89F97-5BD7-484E-888D-F24ED185168C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0B4FCD-CA62-4CE9-9D33-7D839F33C1BF}" type="datetime1">
              <a:rPr lang="en-GB"/>
              <a:pPr/>
              <a:t>21/05/2012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© 2004 NMI3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4BE44-836B-497A-BD7B-212F9A601AB4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D37AC3-A1D8-4BDF-92F3-8C3B8C668F87}" type="datetime1">
              <a:rPr lang="en-GB"/>
              <a:pPr/>
              <a:t>21/05/2012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© 2004 NMI3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2AF12-F1E5-4966-A946-5FE40F81998A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6DB8A9-524C-4904-B0B3-FE18EDFD2791}" type="datetime1">
              <a:rPr lang="en-GB"/>
              <a:pPr/>
              <a:t>21/05/2012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© 2004 NMI3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56D8-7A17-4DE9-9E86-41E923F606A6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FDB69E-131D-4DA5-9B02-5620DC3BFDBA}" type="datetime1">
              <a:rPr lang="en-GB"/>
              <a:pPr/>
              <a:t>21/05/2012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© 2004 NMI3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C963D-DEDF-42DF-9191-181C3D7A6C0F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B32FF1-710F-4FAE-9829-869A3BADAEAA}" type="datetime1">
              <a:rPr lang="en-GB"/>
              <a:pPr/>
              <a:t>21/05/2012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© 2004 NMI3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ACE50-8ABD-4D4D-BE3E-B436E4816367}" type="slidenum">
              <a:rPr lang="de-DE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PPT_Banner_neu_low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69400" cy="1079500"/>
          </a:xfrm>
          <a:prstGeom prst="rect">
            <a:avLst/>
          </a:prstGeom>
          <a:noFill/>
        </p:spPr>
      </p:pic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066800"/>
            <a:ext cx="79565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727200"/>
            <a:ext cx="8458200" cy="436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553200"/>
            <a:ext cx="1905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90C4D8E9-DE13-42FA-9102-43ED8376202B}" type="datetime1">
              <a:rPr lang="en-GB"/>
              <a:pPr/>
              <a:t>21/05/2012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2895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de-DE"/>
              <a:t>© 2004 NMI3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2286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+mn-lt"/>
              </a:defRPr>
            </a:lvl1pPr>
          </a:lstStyle>
          <a:p>
            <a:fld id="{D2F5BFE9-A98C-44C4-B7C9-72B2DF64B810}" type="slidenum">
              <a:rPr lang="de-DE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1" charset="2"/>
        <a:buChar char="n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1" charset="2"/>
        <a:buChar char="l"/>
        <a:defRPr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1" charset="2"/>
        <a:buChar char="l"/>
        <a:defRPr sz="16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1" charset="2"/>
        <a:buChar char="n"/>
        <a:defRPr sz="14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1" charset="2"/>
        <a:buChar char="l"/>
        <a:defRPr sz="12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1" charset="2"/>
        <a:buChar char="l"/>
        <a:defRPr sz="12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1" charset="2"/>
        <a:buChar char="l"/>
        <a:defRPr sz="12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1" charset="2"/>
        <a:buChar char="l"/>
        <a:defRPr sz="12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1" charset="2"/>
        <a:buChar char="l"/>
        <a:defRPr sz="12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gif"/><Relationship Id="rId14" Type="http://schemas.openxmlformats.org/officeDocument/2006/relationships/image" Target="../media/image17.tif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mi3.eu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F170A-129D-4970-836F-F544DAFC318D}" type="slidenum">
              <a:rPr lang="de-DE"/>
              <a:pPr/>
              <a:t>1</a:t>
            </a:fld>
            <a:endParaRPr lang="de-DE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00808"/>
            <a:ext cx="9144000" cy="4680520"/>
          </a:xfrm>
        </p:spPr>
        <p:txBody>
          <a:bodyPr/>
          <a:lstStyle/>
          <a:p>
            <a:pPr algn="ctr"/>
            <a:r>
              <a:rPr lang="de-DE" sz="3600" dirty="0" smtClean="0"/>
              <a:t>NMI3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The Integrated Infrastructure Initiative for Neutron Scattering and Muon Spectroscopy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b="0" dirty="0" smtClean="0"/>
              <a:t>FP7-CAPACITIES program</a:t>
            </a:r>
            <a:br>
              <a:rPr lang="de-DE" sz="2000" b="0" dirty="0" smtClean="0"/>
            </a:br>
            <a:r>
              <a:rPr lang="de-DE" sz="2000" b="0" dirty="0" smtClean="0"/>
              <a:t>Combination of CP and CSA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b="0" dirty="0" smtClean="0"/>
              <a:t>Current FP7 Grant Agreements No.: </a:t>
            </a:r>
            <a:br>
              <a:rPr lang="de-DE" sz="2000" b="0" dirty="0" smtClean="0"/>
            </a:br>
            <a:r>
              <a:rPr lang="de-DE" sz="2000" b="0" dirty="0" smtClean="0"/>
              <a:t>NMI3-I (No. 226 507)</a:t>
            </a:r>
            <a:br>
              <a:rPr lang="de-DE" sz="2000" b="0" dirty="0" smtClean="0"/>
            </a:br>
            <a:r>
              <a:rPr lang="de-DE" sz="2000" b="0" dirty="0" smtClean="0"/>
              <a:t>NMI3-II (No. 283 883)</a:t>
            </a:r>
            <a:endParaRPr lang="de-DE" b="0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501008"/>
            <a:ext cx="91440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9622-6BF2-4513-9058-CB847B233742}" type="slidenum">
              <a:rPr lang="de-DE"/>
              <a:pPr/>
              <a:t>10</a:t>
            </a:fld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7956550" cy="306388"/>
          </a:xfrm>
        </p:spPr>
        <p:txBody>
          <a:bodyPr/>
          <a:lstStyle/>
          <a:p>
            <a:r>
              <a:rPr lang="de-DE" dirty="0" smtClean="0"/>
              <a:t>Networking and dissemination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6792"/>
            <a:ext cx="8458200" cy="504056"/>
          </a:xfrm>
        </p:spPr>
        <p:txBody>
          <a:bodyPr/>
          <a:lstStyle/>
          <a:p>
            <a:r>
              <a:rPr lang="de-DE" b="1" dirty="0" smtClean="0"/>
              <a:t>Dissemination – New website</a:t>
            </a:r>
          </a:p>
          <a:p>
            <a:pPr lvl="1">
              <a:buNone/>
            </a:pPr>
            <a:endParaRPr lang="de-DE" b="1" dirty="0" smtClean="0"/>
          </a:p>
          <a:p>
            <a:pPr lvl="2">
              <a:buNone/>
            </a:pPr>
            <a:endParaRPr lang="de-DE" b="1" dirty="0" smtClean="0"/>
          </a:p>
          <a:p>
            <a:pPr lvl="2">
              <a:buNone/>
            </a:pPr>
            <a:endParaRPr lang="de-DE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2060848"/>
            <a:ext cx="518457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l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New website launched in November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2011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: 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www.nmi3.eu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– please register!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l"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l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Modern, easy to navigate,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functionalities: 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Calendar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maps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of neutron and muon sources, </a:t>
            </a: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timeline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of NMI3, neutron and muon history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l"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l"/>
              <a:tabLst/>
              <a:defRPr/>
            </a:pPr>
            <a:r>
              <a:rPr lang="de-DE" sz="1800" b="1" kern="0" dirty="0" smtClean="0">
                <a:solidFill>
                  <a:schemeClr val="tx2"/>
                </a:solidFill>
                <a:latin typeface="+mn-lt"/>
              </a:rPr>
              <a:t>Instrument finder </a:t>
            </a:r>
            <a:r>
              <a:rPr lang="de-DE" sz="1800" kern="0" dirty="0" smtClean="0">
                <a:solidFill>
                  <a:schemeClr val="tx2"/>
                </a:solidFill>
                <a:latin typeface="+mn-lt"/>
              </a:rPr>
              <a:t>being developed to replace old Pathfinder – will be simpler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l"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l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Developed by O. Kreischer and J. </a:t>
            </a:r>
            <a:r>
              <a:rPr lang="de-DE" sz="1800" kern="0" dirty="0" smtClean="0">
                <a:solidFill>
                  <a:schemeClr val="tx2"/>
                </a:solidFill>
                <a:latin typeface="+mn-lt"/>
              </a:rPr>
              <a:t>S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avin at FRM II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8" name="Picture 7" descr="website_homep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2420888"/>
            <a:ext cx="3300648" cy="2852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9622-6BF2-4513-9058-CB847B233742}" type="slidenum">
              <a:rPr lang="de-DE"/>
              <a:pPr/>
              <a:t>11</a:t>
            </a:fld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7956550" cy="306388"/>
          </a:xfrm>
        </p:spPr>
        <p:txBody>
          <a:bodyPr/>
          <a:lstStyle/>
          <a:p>
            <a:r>
              <a:rPr lang="de-DE" dirty="0" smtClean="0"/>
              <a:t>Networking and dissemination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27200"/>
            <a:ext cx="4680198" cy="4366096"/>
          </a:xfrm>
        </p:spPr>
        <p:txBody>
          <a:bodyPr/>
          <a:lstStyle/>
          <a:p>
            <a:r>
              <a:rPr lang="de-DE" b="1" dirty="0" smtClean="0"/>
              <a:t>Dissemination - Newsletter</a:t>
            </a:r>
          </a:p>
          <a:p>
            <a:pPr>
              <a:buNone/>
            </a:pPr>
            <a:endParaRPr lang="de-DE" b="1" dirty="0" smtClean="0"/>
          </a:p>
          <a:p>
            <a:pPr lvl="1">
              <a:defRPr/>
            </a:pPr>
            <a:r>
              <a:rPr lang="de-DE" dirty="0" smtClean="0"/>
              <a:t>Newsletter published twice a year</a:t>
            </a:r>
          </a:p>
          <a:p>
            <a:pPr lvl="1">
              <a:defRPr/>
            </a:pPr>
            <a:r>
              <a:rPr lang="de-DE" b="1" dirty="0" smtClean="0"/>
              <a:t>need to register </a:t>
            </a:r>
            <a:r>
              <a:rPr lang="de-DE" dirty="0" smtClean="0"/>
              <a:t>to receive it by email</a:t>
            </a:r>
          </a:p>
          <a:p>
            <a:pPr lvl="1">
              <a:defRPr/>
            </a:pPr>
            <a:endParaRPr lang="de-DE" dirty="0" smtClean="0"/>
          </a:p>
          <a:p>
            <a:pPr lvl="1">
              <a:defRPr/>
            </a:pPr>
            <a:r>
              <a:rPr lang="de-DE" dirty="0" smtClean="0"/>
              <a:t>Printed and distributed at facilities, schools, conferences etc</a:t>
            </a:r>
          </a:p>
          <a:p>
            <a:pPr lvl="1">
              <a:defRPr/>
            </a:pPr>
            <a:r>
              <a:rPr lang="de-DE" b="1" dirty="0" smtClean="0"/>
              <a:t>Downloadable from the website</a:t>
            </a:r>
          </a:p>
          <a:p>
            <a:pPr lvl="1">
              <a:buNone/>
              <a:defRPr/>
            </a:pPr>
            <a:endParaRPr lang="de-DE" b="1" dirty="0" smtClean="0"/>
          </a:p>
          <a:p>
            <a:pPr lvl="1">
              <a:defRPr/>
            </a:pPr>
            <a:r>
              <a:rPr lang="de-DE" dirty="0" smtClean="0"/>
              <a:t>Updates on JRAs,Scientific highlights, News from facilities, New from around the world…</a:t>
            </a:r>
          </a:p>
          <a:p>
            <a:pPr lvl="1">
              <a:buNone/>
            </a:pPr>
            <a:endParaRPr lang="de-DE" dirty="0" smtClean="0"/>
          </a:p>
          <a:p>
            <a:pPr lvl="1">
              <a:buNone/>
            </a:pPr>
            <a:endParaRPr lang="de-DE" b="1" dirty="0" smtClean="0"/>
          </a:p>
          <a:p>
            <a:pPr lvl="2">
              <a:buNone/>
            </a:pPr>
            <a:endParaRPr lang="de-DE" b="1" dirty="0" smtClean="0"/>
          </a:p>
          <a:p>
            <a:pPr lvl="2">
              <a:buNone/>
            </a:pPr>
            <a:endParaRPr lang="de-DE" dirty="0" smtClean="0"/>
          </a:p>
        </p:txBody>
      </p:sp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412776"/>
            <a:ext cx="2067460" cy="2924944"/>
          </a:xfrm>
          <a:prstGeom prst="rect">
            <a:avLst/>
          </a:prstGeom>
        </p:spPr>
      </p:pic>
      <p:pic>
        <p:nvPicPr>
          <p:cNvPr id="7" name="Picture 6" descr="Broschüre_neu_27 06 11_02-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2780928"/>
            <a:ext cx="2438400" cy="3355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9622-6BF2-4513-9058-CB847B233742}" type="slidenum">
              <a:rPr lang="de-DE"/>
              <a:pPr/>
              <a:t>12</a:t>
            </a:fld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7956550" cy="306388"/>
          </a:xfrm>
        </p:spPr>
        <p:txBody>
          <a:bodyPr/>
          <a:lstStyle/>
          <a:p>
            <a:r>
              <a:rPr lang="de-DE" dirty="0" smtClean="0"/>
              <a:t>Networking and dissemination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27200"/>
            <a:ext cx="4680198" cy="4366096"/>
          </a:xfrm>
        </p:spPr>
        <p:txBody>
          <a:bodyPr/>
          <a:lstStyle/>
          <a:p>
            <a:r>
              <a:rPr lang="de-DE" b="1" dirty="0" smtClean="0"/>
              <a:t>Dissemination – PR network</a:t>
            </a:r>
          </a:p>
          <a:p>
            <a:pPr>
              <a:buNone/>
            </a:pPr>
            <a:endParaRPr lang="de-DE" b="1" dirty="0" smtClean="0"/>
          </a:p>
          <a:p>
            <a:pPr lvl="1">
              <a:defRPr/>
            </a:pPr>
            <a:r>
              <a:rPr lang="de-DE" dirty="0" smtClean="0"/>
              <a:t>´European Neutron and muon PR network´ set up by J. Savin (NMI3 Dissemination manager)</a:t>
            </a:r>
          </a:p>
          <a:p>
            <a:pPr lvl="1">
              <a:buNone/>
              <a:defRPr/>
            </a:pPr>
            <a:endParaRPr lang="de-DE" dirty="0" smtClean="0"/>
          </a:p>
          <a:p>
            <a:pPr lvl="1">
              <a:defRPr/>
            </a:pPr>
            <a:r>
              <a:rPr lang="de-DE" dirty="0" smtClean="0"/>
              <a:t>Regular meetings (twice a year)</a:t>
            </a:r>
          </a:p>
          <a:p>
            <a:pPr lvl="1">
              <a:defRPr/>
            </a:pPr>
            <a:endParaRPr lang="de-DE" dirty="0" smtClean="0"/>
          </a:p>
          <a:p>
            <a:pPr lvl="1">
              <a:defRPr/>
            </a:pPr>
            <a:r>
              <a:rPr lang="de-DE" dirty="0" smtClean="0"/>
              <a:t>Aim: </a:t>
            </a:r>
            <a:r>
              <a:rPr lang="de-DE" b="1" dirty="0" smtClean="0"/>
              <a:t>Integration of PR activity </a:t>
            </a:r>
            <a:r>
              <a:rPr lang="de-DE" dirty="0" smtClean="0"/>
              <a:t>of big and small facilities, increase visibility of neutron and muon research in European media</a:t>
            </a:r>
          </a:p>
          <a:p>
            <a:pPr lvl="1">
              <a:buNone/>
              <a:defRPr/>
            </a:pPr>
            <a:r>
              <a:rPr lang="de-DE" dirty="0" smtClean="0">
                <a:sym typeface="Wingdings" pitchFamily="2" charset="2"/>
              </a:rPr>
              <a:t>	</a:t>
            </a:r>
          </a:p>
          <a:p>
            <a:pPr lvl="1">
              <a:buNone/>
              <a:defRPr/>
            </a:pPr>
            <a:r>
              <a:rPr lang="de-DE" dirty="0" smtClean="0">
                <a:sym typeface="Wingdings" pitchFamily="2" charset="2"/>
              </a:rPr>
              <a:t>	</a:t>
            </a:r>
            <a:r>
              <a:rPr lang="de-DE" b="1" dirty="0" smtClean="0">
                <a:sym typeface="Wingdings" pitchFamily="2" charset="2"/>
              </a:rPr>
              <a:t> neutronsources.org </a:t>
            </a:r>
            <a:endParaRPr lang="de-DE" b="1" dirty="0" smtClean="0"/>
          </a:p>
          <a:p>
            <a:pPr lvl="1">
              <a:defRPr/>
            </a:pP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>
              <a:buNone/>
            </a:pPr>
            <a:endParaRPr lang="de-DE" b="1" dirty="0" smtClean="0"/>
          </a:p>
          <a:p>
            <a:pPr lvl="2">
              <a:buNone/>
            </a:pPr>
            <a:endParaRPr lang="de-DE" b="1" dirty="0" smtClean="0"/>
          </a:p>
          <a:p>
            <a:pPr lvl="2">
              <a:buNone/>
            </a:pPr>
            <a:endParaRPr lang="de-DE" dirty="0" smtClean="0"/>
          </a:p>
        </p:txBody>
      </p:sp>
      <p:pic>
        <p:nvPicPr>
          <p:cNvPr id="10" name="Picture 9" descr="IMG_03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1268760"/>
            <a:ext cx="3275856" cy="2183904"/>
          </a:xfrm>
          <a:prstGeom prst="rect">
            <a:avLst/>
          </a:prstGeom>
        </p:spPr>
      </p:pic>
      <p:pic>
        <p:nvPicPr>
          <p:cNvPr id="11" name="Picture 10" descr="IMG_03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4149080"/>
            <a:ext cx="3167844" cy="2111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Meetings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7AC3-A1D8-4BDF-92F3-8C3B8C668F87}" type="datetime1">
              <a:rPr lang="en-GB" smtClean="0"/>
              <a:pPr/>
              <a:t>21/05/2012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2004 NMI3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AF12-F1E5-4966-A946-5FE40F81998A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3850" y="1727200"/>
            <a:ext cx="4680198" cy="436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n"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General Assemblies</a:t>
            </a: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n"/>
            </a:pPr>
            <a:r>
              <a:rPr lang="de-DE" sz="2000" kern="0" noProof="0" dirty="0" smtClean="0">
                <a:solidFill>
                  <a:schemeClr val="tx2"/>
                </a:solidFill>
                <a:latin typeface="+mn-lt"/>
              </a:rPr>
              <a:t>Roughly every 16 months</a:t>
            </a: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n"/>
            </a:pPr>
            <a:r>
              <a:rPr lang="de-DE" sz="2000" kern="0" dirty="0" smtClean="0">
                <a:solidFill>
                  <a:schemeClr val="tx2"/>
                </a:solidFill>
                <a:latin typeface="+mn-lt"/>
              </a:rPr>
              <a:t>Everyone involved can attend</a:t>
            </a:r>
            <a:endParaRPr lang="de-DE" sz="2000" kern="0" noProof="0" dirty="0" smtClean="0">
              <a:solidFill>
                <a:schemeClr val="tx2"/>
              </a:solidFill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n"/>
            </a:pPr>
            <a:endParaRPr kumimoji="0" lang="de-DE" sz="2000" b="1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n"/>
            </a:pPr>
            <a:r>
              <a:rPr lang="de-DE" sz="2000" b="1" kern="0" noProof="0" dirty="0" smtClean="0">
                <a:solidFill>
                  <a:schemeClr val="tx2"/>
                </a:solidFill>
                <a:latin typeface="+mn-lt"/>
              </a:rPr>
              <a:t>Business meetings</a:t>
            </a: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n"/>
            </a:pPr>
            <a:r>
              <a:rPr kumimoji="0" lang="de-DE" sz="2000" i="0" u="none" strike="noStrike" kern="0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</a:t>
            </a:r>
            <a:r>
              <a:rPr kumimoji="0" lang="de-DE" sz="2000" i="0" u="none" strike="noStrike" kern="0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year</a:t>
            </a: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n"/>
            </a:pPr>
            <a:r>
              <a:rPr lang="de-DE" sz="2000" kern="0" dirty="0" smtClean="0">
                <a:solidFill>
                  <a:schemeClr val="tx2"/>
                </a:solidFill>
                <a:latin typeface="+mn-lt"/>
              </a:rPr>
              <a:t>Only work package leaders attend and report</a:t>
            </a: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n"/>
            </a:pPr>
            <a:endParaRPr kumimoji="0" lang="de-DE" sz="2000" i="0" u="none" strike="noStrike" kern="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n"/>
            </a:pPr>
            <a:r>
              <a:rPr lang="de-DE" sz="2000" b="1" kern="0" dirty="0" smtClean="0">
                <a:solidFill>
                  <a:schemeClr val="tx2"/>
                </a:solidFill>
                <a:latin typeface="+mn-lt"/>
              </a:rPr>
              <a:t>JRA meetings </a:t>
            </a: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n"/>
            </a:pPr>
            <a:r>
              <a:rPr lang="de-DE" sz="2000" kern="0" dirty="0" smtClean="0">
                <a:solidFill>
                  <a:schemeClr val="tx2"/>
                </a:solidFill>
                <a:latin typeface="+mn-lt"/>
              </a:rPr>
              <a:t>As needed during the project</a:t>
            </a:r>
            <a:endParaRPr kumimoji="0" lang="de-DE" sz="2000" i="0" u="none" strike="noStrike" kern="0" cap="none" spc="0" normalizeH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n"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l"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1" name="Content Placeholder 10" descr="IMG_03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93912" y="2588332"/>
            <a:ext cx="3674225" cy="244809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Reporting </a:t>
            </a:r>
            <a:endParaRPr lang="en-GB" dirty="0"/>
          </a:p>
        </p:txBody>
      </p:sp>
      <p:pic>
        <p:nvPicPr>
          <p:cNvPr id="8" name="Content Placeholder 7" descr="File-Folder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1844824"/>
            <a:ext cx="2918426" cy="3400284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37AC3-A1D8-4BDF-92F3-8C3B8C668F87}" type="datetime1">
              <a:rPr lang="en-GB" smtClean="0"/>
              <a:pPr/>
              <a:t>21/05/2012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© 2004 NMI3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2AF12-F1E5-4966-A946-5FE40F81998A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23850" y="1727200"/>
            <a:ext cx="5544294" cy="436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n"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Internal monitoring</a:t>
            </a:r>
            <a:r>
              <a:rPr kumimoji="0" lang="de-DE" sz="2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report</a:t>
            </a: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n"/>
            </a:pPr>
            <a:r>
              <a:rPr lang="de-DE" sz="2000" kern="0" noProof="0" dirty="0" smtClean="0">
                <a:solidFill>
                  <a:schemeClr val="tx2"/>
                </a:solidFill>
                <a:latin typeface="+mn-lt"/>
              </a:rPr>
              <a:t>every 6 months</a:t>
            </a: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n"/>
            </a:pPr>
            <a:r>
              <a:rPr lang="de-DE" sz="2000" kern="0" dirty="0" smtClean="0">
                <a:solidFill>
                  <a:schemeClr val="tx2"/>
                </a:solidFill>
                <a:latin typeface="+mn-lt"/>
              </a:rPr>
              <a:t>To be filled by WP leaders</a:t>
            </a: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n"/>
            </a:pPr>
            <a:endParaRPr lang="de-DE" sz="2000" kern="0" noProof="0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n"/>
            </a:pPr>
            <a:r>
              <a:rPr lang="de-DE" sz="2000" kern="0" dirty="0" smtClean="0">
                <a:solidFill>
                  <a:schemeClr val="tx2"/>
                </a:solidFill>
                <a:latin typeface="+mn-lt"/>
              </a:rPr>
              <a:t>Periodic Reports </a:t>
            </a:r>
            <a:r>
              <a:rPr lang="de-DE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 EC</a:t>
            </a:r>
            <a:endParaRPr lang="de-DE" sz="2000" kern="0" dirty="0" smtClean="0">
              <a:solidFill>
                <a:schemeClr val="tx2"/>
              </a:solidFill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n"/>
            </a:pPr>
            <a:r>
              <a:rPr lang="de-DE" sz="2000" kern="0" dirty="0" smtClean="0">
                <a:solidFill>
                  <a:schemeClr val="tx2"/>
                </a:solidFill>
                <a:latin typeface="+mn-lt"/>
              </a:rPr>
              <a:t>Technical and financial part</a:t>
            </a: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n"/>
            </a:pPr>
            <a:r>
              <a:rPr lang="de-DE" sz="2000" kern="0" dirty="0" smtClean="0">
                <a:solidFill>
                  <a:schemeClr val="tx2"/>
                </a:solidFill>
                <a:latin typeface="+mn-lt"/>
              </a:rPr>
              <a:t>After month 18 and month 36 </a:t>
            </a: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n"/>
            </a:pPr>
            <a:endParaRPr lang="de-DE" sz="2000" kern="0" noProof="0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n"/>
            </a:pPr>
            <a:r>
              <a:rPr lang="de-DE" sz="2000" kern="0" dirty="0" smtClean="0">
                <a:solidFill>
                  <a:schemeClr val="tx2"/>
                </a:solidFill>
                <a:latin typeface="+mn-lt"/>
              </a:rPr>
              <a:t>Final report </a:t>
            </a:r>
            <a:r>
              <a:rPr lang="de-DE" sz="200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 EC</a:t>
            </a:r>
            <a:endParaRPr lang="de-DE" sz="2000" kern="0" dirty="0" smtClean="0">
              <a:solidFill>
                <a:schemeClr val="tx2"/>
              </a:solidFill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n"/>
            </a:pPr>
            <a:r>
              <a:rPr lang="de-DE" sz="2000" kern="0" dirty="0" smtClean="0">
                <a:solidFill>
                  <a:schemeClr val="tx2"/>
                </a:solidFill>
                <a:latin typeface="+mn-lt"/>
              </a:rPr>
              <a:t>Technical and financial part</a:t>
            </a: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n"/>
            </a:pPr>
            <a:r>
              <a:rPr lang="de-DE" sz="2000" kern="0" dirty="0" smtClean="0">
                <a:solidFill>
                  <a:schemeClr val="tx2"/>
                </a:solidFill>
                <a:latin typeface="+mn-lt"/>
              </a:rPr>
              <a:t>Use &amp; dissemination of foreground</a:t>
            </a: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n"/>
            </a:pPr>
            <a:r>
              <a:rPr lang="de-DE" sz="2000" kern="0" dirty="0" smtClean="0">
                <a:solidFill>
                  <a:schemeClr val="tx2"/>
                </a:solidFill>
                <a:latin typeface="+mn-lt"/>
              </a:rPr>
              <a:t>Societal implications</a:t>
            </a: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n"/>
            </a:pPr>
            <a:r>
              <a:rPr lang="de-DE" sz="2000" kern="0" noProof="0" dirty="0" smtClean="0">
                <a:solidFill>
                  <a:schemeClr val="tx2"/>
                </a:solidFill>
                <a:latin typeface="+mn-lt"/>
              </a:rPr>
              <a:t>After month 48</a:t>
            </a: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n"/>
            </a:pPr>
            <a:endParaRPr kumimoji="0" lang="de-DE" sz="2000" b="1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n"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l"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9622-6BF2-4513-9058-CB847B233742}" type="slidenum">
              <a:rPr lang="de-DE"/>
              <a:pPr/>
              <a:t>2</a:t>
            </a:fld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653136"/>
            <a:ext cx="7956550" cy="306388"/>
          </a:xfrm>
        </p:spPr>
        <p:txBody>
          <a:bodyPr/>
          <a:lstStyle/>
          <a:p>
            <a:r>
              <a:rPr lang="de-DE" dirty="0" smtClean="0"/>
              <a:t>Networ</a:t>
            </a:r>
            <a:r>
              <a:rPr lang="de-DE" b="0" dirty="0" smtClean="0"/>
              <a:t>k</a:t>
            </a:r>
            <a:r>
              <a:rPr lang="de-DE" dirty="0" smtClean="0"/>
              <a:t>ing and dissemination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5157192"/>
            <a:ext cx="8458200" cy="1197744"/>
          </a:xfrm>
        </p:spPr>
        <p:txBody>
          <a:bodyPr/>
          <a:lstStyle/>
          <a:p>
            <a:r>
              <a:rPr lang="de-DE" b="1" dirty="0" smtClean="0"/>
              <a:t>Education – Schools and E-learning</a:t>
            </a:r>
          </a:p>
          <a:p>
            <a:r>
              <a:rPr lang="de-DE" b="1" dirty="0" smtClean="0"/>
              <a:t>Dissemination – Website, Newsletter and PR network</a:t>
            </a:r>
          </a:p>
          <a:p>
            <a:r>
              <a:rPr lang="de-DE" b="1" dirty="0" smtClean="0"/>
              <a:t>Meetings / Reports</a:t>
            </a:r>
          </a:p>
          <a:p>
            <a:pPr>
              <a:buNone/>
            </a:pPr>
            <a:r>
              <a:rPr lang="de-DE" b="1" dirty="0" smtClean="0"/>
              <a:t/>
            </a:r>
            <a:br>
              <a:rPr lang="de-DE" b="1" dirty="0" smtClean="0"/>
            </a:br>
            <a:endParaRPr lang="de-DE" b="1" dirty="0" smtClean="0"/>
          </a:p>
          <a:p>
            <a:pPr lvl="1">
              <a:buNone/>
            </a:pPr>
            <a:endParaRPr lang="de-DE" b="1" dirty="0" smtClean="0"/>
          </a:p>
          <a:p>
            <a:pPr lvl="2">
              <a:buNone/>
            </a:pPr>
            <a:endParaRPr lang="de-DE" b="1" dirty="0" smtClean="0"/>
          </a:p>
          <a:p>
            <a:pPr lvl="2">
              <a:buNone/>
            </a:pPr>
            <a:endParaRPr lang="de-DE" dirty="0" smtClean="0"/>
          </a:p>
        </p:txBody>
      </p:sp>
      <p:pic>
        <p:nvPicPr>
          <p:cNvPr id="9" name="Picture 8" descr="Juliette_Miriam_Helmut_ECSN2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1268760"/>
            <a:ext cx="3096344" cy="2064229"/>
          </a:xfrm>
          <a:prstGeom prst="rect">
            <a:avLst/>
          </a:prstGeom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95536" y="2708920"/>
            <a:ext cx="79565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JRAs</a:t>
            </a:r>
            <a:endParaRPr kumimoji="0" lang="de-DE" sz="2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95536" y="3068960"/>
            <a:ext cx="84582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n"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New JRAS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n"/>
              <a:tabLst/>
              <a:defRPr/>
            </a:pPr>
            <a:r>
              <a:rPr lang="de-DE" sz="2000" b="1" kern="0" dirty="0" smtClean="0">
                <a:solidFill>
                  <a:schemeClr val="tx2"/>
                </a:solidFill>
                <a:latin typeface="+mn-lt"/>
              </a:rPr>
              <a:t>Continuing JRAs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n"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Partners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7544" y="1268760"/>
            <a:ext cx="79565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Access</a:t>
            </a:r>
            <a:endParaRPr kumimoji="0" lang="de-DE" sz="2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95536" y="1628800"/>
            <a:ext cx="84582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n"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n"/>
              <a:tabLst/>
              <a:defRPr/>
            </a:pPr>
            <a:r>
              <a:rPr lang="de-DE" sz="2000" b="1" kern="0" dirty="0" smtClean="0">
                <a:solidFill>
                  <a:schemeClr val="tx2"/>
                </a:solidFill>
                <a:latin typeface="+mn-lt"/>
              </a:rPr>
              <a:t>Facilities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2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9622-6BF2-4513-9058-CB847B233742}" type="slidenum">
              <a:rPr lang="de-DE"/>
              <a:pPr/>
              <a:t>3</a:t>
            </a:fld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1196752"/>
            <a:ext cx="4680520" cy="360040"/>
          </a:xfrm>
        </p:spPr>
        <p:txBody>
          <a:bodyPr/>
          <a:lstStyle/>
          <a:p>
            <a:r>
              <a:rPr lang="de-DE" dirty="0" smtClean="0"/>
              <a:t>NMI3 – a bit of history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556792"/>
            <a:ext cx="7882458" cy="4824536"/>
          </a:xfrm>
        </p:spPr>
        <p:txBody>
          <a:bodyPr/>
          <a:lstStyle/>
          <a:p>
            <a:pPr>
              <a:buNone/>
            </a:pPr>
            <a:endParaRPr lang="de-DE" b="1" dirty="0" smtClean="0"/>
          </a:p>
          <a:p>
            <a:pPr lvl="1"/>
            <a:r>
              <a:rPr lang="de-DE" dirty="0" smtClean="0"/>
              <a:t>Under FP5 : Start as </a:t>
            </a:r>
            <a:r>
              <a:rPr lang="de-DE" b="1" dirty="0" smtClean="0"/>
              <a:t>EU Round –Table</a:t>
            </a:r>
            <a:r>
              <a:rPr lang="de-DE" dirty="0" smtClean="0"/>
              <a:t> (2000 – 2003)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Under FP6 : Birth of </a:t>
            </a:r>
            <a:r>
              <a:rPr lang="de-DE" b="1" dirty="0" smtClean="0"/>
              <a:t>Integrated Infrastructure Initiative for Neutron Scattering and Muon Spectroscopy </a:t>
            </a:r>
            <a:r>
              <a:rPr lang="de-DE" dirty="0" smtClean="0"/>
              <a:t>(2004 – 2008)</a:t>
            </a:r>
          </a:p>
          <a:p>
            <a:pPr lvl="1">
              <a:buNone/>
            </a:pPr>
            <a:endParaRPr lang="de-DE" dirty="0" smtClean="0"/>
          </a:p>
          <a:p>
            <a:pPr lvl="1">
              <a:buNone/>
            </a:pPr>
            <a:r>
              <a:rPr lang="de-DE" dirty="0" smtClean="0"/>
              <a:t>Under FP7 :</a:t>
            </a:r>
          </a:p>
          <a:p>
            <a:pPr lvl="1"/>
            <a:r>
              <a:rPr lang="de-DE" dirty="0" smtClean="0"/>
              <a:t>NMI3-I  from Feb. 2009 to Jan. 2013 	(9.9 million €)</a:t>
            </a:r>
          </a:p>
          <a:p>
            <a:pPr lvl="1"/>
            <a:r>
              <a:rPr lang="de-DE" b="1" dirty="0" smtClean="0"/>
              <a:t>NMI3-II started Feb. 2012  lasts till Jan. 2016 </a:t>
            </a:r>
          </a:p>
          <a:p>
            <a:pPr lvl="1">
              <a:buNone/>
            </a:pPr>
            <a:r>
              <a:rPr lang="en-US" b="1" dirty="0" smtClean="0"/>
              <a:t>	</a:t>
            </a:r>
            <a:r>
              <a:rPr lang="en-US" b="1" dirty="0" smtClean="0">
                <a:sym typeface="Wingdings" pitchFamily="2" charset="2"/>
              </a:rPr>
              <a:t> </a:t>
            </a:r>
            <a:r>
              <a:rPr lang="en-US" b="1" dirty="0" smtClean="0"/>
              <a:t>18 partner </a:t>
            </a:r>
            <a:r>
              <a:rPr lang="en-US" b="1" dirty="0" err="1" smtClean="0"/>
              <a:t>organisations</a:t>
            </a:r>
            <a:r>
              <a:rPr lang="en-US" b="1" dirty="0" smtClean="0"/>
              <a:t> from 12 countries, including 8 facilities</a:t>
            </a:r>
            <a:endParaRPr lang="de-DE" dirty="0" smtClean="0"/>
          </a:p>
          <a:p>
            <a:pPr lvl="1">
              <a:buNone/>
            </a:pPr>
            <a:r>
              <a:rPr lang="de-DE" b="1" dirty="0" smtClean="0">
                <a:sym typeface="Wingdings" pitchFamily="2" charset="2"/>
              </a:rPr>
              <a:t>	</a:t>
            </a:r>
            <a:r>
              <a:rPr lang="de-DE" dirty="0" smtClean="0"/>
              <a:t>Total budget NMI3-II: </a:t>
            </a:r>
            <a:r>
              <a:rPr lang="de-DE" b="1" dirty="0" smtClean="0"/>
              <a:t>13.35</a:t>
            </a:r>
            <a:r>
              <a:rPr lang="de-DE" dirty="0" smtClean="0"/>
              <a:t> </a:t>
            </a:r>
            <a:r>
              <a:rPr lang="de-DE" b="1" dirty="0" smtClean="0"/>
              <a:t>million €</a:t>
            </a:r>
          </a:p>
          <a:p>
            <a:pPr lvl="1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>
              <a:buNone/>
            </a:pPr>
            <a:endParaRPr lang="de-DE" b="1" dirty="0" smtClean="0"/>
          </a:p>
          <a:p>
            <a:pPr lvl="2">
              <a:buNone/>
            </a:pPr>
            <a:endParaRPr lang="de-DE" b="1" dirty="0" smtClean="0"/>
          </a:p>
          <a:p>
            <a:pPr lvl="2">
              <a:buNone/>
            </a:pPr>
            <a:endParaRPr lang="de-DE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1628800"/>
            <a:ext cx="84582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" name="Picture 6" descr="FP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80928"/>
            <a:ext cx="952500" cy="504825"/>
          </a:xfrm>
          <a:prstGeom prst="rect">
            <a:avLst/>
          </a:prstGeom>
        </p:spPr>
      </p:pic>
      <p:pic>
        <p:nvPicPr>
          <p:cNvPr id="8" name="Picture 7" descr="FP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45024"/>
            <a:ext cx="1079500" cy="863600"/>
          </a:xfrm>
          <a:prstGeom prst="rect">
            <a:avLst/>
          </a:prstGeom>
        </p:spPr>
      </p:pic>
      <p:pic>
        <p:nvPicPr>
          <p:cNvPr id="10" name="Picture 9" descr="FP5.jpg"/>
          <p:cNvPicPr>
            <a:picLocks noChangeAspect="1"/>
          </p:cNvPicPr>
          <p:nvPr/>
        </p:nvPicPr>
        <p:blipFill>
          <a:blip r:embed="rId5" cstate="print"/>
          <a:srcRect b="4650"/>
          <a:stretch>
            <a:fillRect/>
          </a:stretch>
        </p:blipFill>
        <p:spPr>
          <a:xfrm>
            <a:off x="0" y="1628800"/>
            <a:ext cx="1000125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9622-6BF2-4513-9058-CB847B233742}" type="slidenum">
              <a:rPr lang="de-DE"/>
              <a:pPr/>
              <a:t>4</a:t>
            </a:fld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7956550" cy="306388"/>
          </a:xfrm>
        </p:spPr>
        <p:txBody>
          <a:bodyPr/>
          <a:lstStyle/>
          <a:p>
            <a:r>
              <a:rPr lang="de-DE" dirty="0" smtClean="0"/>
              <a:t>Access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6792"/>
            <a:ext cx="8458200" cy="576064"/>
          </a:xfrm>
        </p:spPr>
        <p:txBody>
          <a:bodyPr/>
          <a:lstStyle/>
          <a:p>
            <a:pPr>
              <a:buNone/>
            </a:pPr>
            <a:endParaRPr lang="de-DE" b="1" dirty="0" smtClean="0"/>
          </a:p>
          <a:p>
            <a:pPr lvl="1"/>
            <a:endParaRPr lang="de-DE" dirty="0" smtClean="0"/>
          </a:p>
          <a:p>
            <a:pPr lvl="1"/>
            <a:r>
              <a:rPr lang="de-DE" b="1" dirty="0" smtClean="0"/>
              <a:t>6.7 million euros distributed over 10 institutions  (8 facilities)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Funding for new / young researchers based </a:t>
            </a:r>
            <a:r>
              <a:rPr lang="de-DE" b="1" dirty="0" smtClean="0"/>
              <a:t>at institution in European member or associated state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Application via  resp. facility user office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Proposal evaluation based on scientific excellence (international panels)</a:t>
            </a:r>
          </a:p>
          <a:p>
            <a:pPr lvl="1">
              <a:buNone/>
            </a:pP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>
              <a:buNone/>
            </a:pPr>
            <a:endParaRPr lang="de-DE" b="1" dirty="0" smtClean="0"/>
          </a:p>
          <a:p>
            <a:pPr lvl="2">
              <a:buNone/>
            </a:pPr>
            <a:endParaRPr lang="de-DE" b="1" dirty="0" smtClean="0"/>
          </a:p>
          <a:p>
            <a:pPr lvl="2">
              <a:buNone/>
            </a:pPr>
            <a:endParaRPr lang="de-DE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850" y="1556792"/>
            <a:ext cx="8458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n"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Programme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9622-6BF2-4513-9058-CB847B233742}" type="slidenum">
              <a:rPr lang="de-DE"/>
              <a:pPr/>
              <a:t>5</a:t>
            </a:fld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96752"/>
            <a:ext cx="7956550" cy="306388"/>
          </a:xfrm>
        </p:spPr>
        <p:txBody>
          <a:bodyPr/>
          <a:lstStyle/>
          <a:p>
            <a:r>
              <a:rPr lang="de-DE" dirty="0" smtClean="0"/>
              <a:t>Access programme – member facilities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b="1" i="1" dirty="0" smtClean="0"/>
          </a:p>
          <a:p>
            <a:pPr>
              <a:buNone/>
            </a:pPr>
            <a:r>
              <a:rPr lang="de-DE" b="1" i="1" dirty="0" smtClean="0"/>
              <a:t>				</a:t>
            </a:r>
            <a:endParaRPr lang="de-DE" sz="2400" i="1" dirty="0"/>
          </a:p>
          <a:p>
            <a:pPr>
              <a:buNone/>
            </a:pPr>
            <a:endParaRPr lang="de-DE" i="1" dirty="0"/>
          </a:p>
          <a:p>
            <a:pPr lvl="1"/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pPr lvl="2">
              <a:buNone/>
            </a:pPr>
            <a:endParaRPr lang="de-DE" dirty="0" smtClean="0"/>
          </a:p>
          <a:p>
            <a:pPr lvl="2"/>
            <a:endParaRPr lang="de-DE" dirty="0"/>
          </a:p>
        </p:txBody>
      </p:sp>
      <p:pic>
        <p:nvPicPr>
          <p:cNvPr id="5" name="Picture 4" descr="mapofEurope.p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1628800"/>
            <a:ext cx="5903366" cy="4420867"/>
          </a:xfrm>
          <a:prstGeom prst="rect">
            <a:avLst/>
          </a:prstGeom>
        </p:spPr>
      </p:pic>
      <p:pic>
        <p:nvPicPr>
          <p:cNvPr id="8" name="Picture 7" descr="FRM_II_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5373216"/>
            <a:ext cx="927100" cy="431800"/>
          </a:xfrm>
          <a:prstGeom prst="rect">
            <a:avLst/>
          </a:prstGeom>
        </p:spPr>
      </p:pic>
      <p:pic>
        <p:nvPicPr>
          <p:cNvPr id="9" name="Picture 8" descr="hzg_rgb_72dpi_mitzusatz_in_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32040" y="5085184"/>
            <a:ext cx="1186582" cy="304324"/>
          </a:xfrm>
          <a:prstGeom prst="rect">
            <a:avLst/>
          </a:prstGeom>
        </p:spPr>
      </p:pic>
      <p:pic>
        <p:nvPicPr>
          <p:cNvPr id="10" name="Picture 9" descr="JCNS_ok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4869160"/>
            <a:ext cx="945654" cy="42803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 flipV="1">
            <a:off x="4716016" y="4293096"/>
            <a:ext cx="1152128" cy="648072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NP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20072" y="2564904"/>
            <a:ext cx="509617" cy="967723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 flipH="1">
            <a:off x="5004050" y="3573016"/>
            <a:ext cx="360038" cy="380234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NC logo_20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96136" y="4077072"/>
            <a:ext cx="636508" cy="363488"/>
          </a:xfrm>
          <a:prstGeom prst="rect">
            <a:avLst/>
          </a:prstGeom>
        </p:spPr>
      </p:pic>
      <p:cxnSp>
        <p:nvCxnSpPr>
          <p:cNvPr id="26" name="Straight Arrow Connector 25"/>
          <p:cNvCxnSpPr/>
          <p:nvPr/>
        </p:nvCxnSpPr>
        <p:spPr>
          <a:xfrm flipH="1">
            <a:off x="5508104" y="4293096"/>
            <a:ext cx="216024" cy="92202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LLB-Orphee-2-2010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059832" y="4005064"/>
            <a:ext cx="1187624" cy="779843"/>
          </a:xfrm>
          <a:prstGeom prst="rect">
            <a:avLst/>
          </a:prstGeom>
        </p:spPr>
      </p:pic>
      <p:pic>
        <p:nvPicPr>
          <p:cNvPr id="31" name="Picture 30" descr="ISIS_ok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339752" y="3429000"/>
            <a:ext cx="1305407" cy="329876"/>
          </a:xfrm>
          <a:prstGeom prst="rect">
            <a:avLst/>
          </a:prstGeom>
        </p:spPr>
      </p:pic>
      <p:pic>
        <p:nvPicPr>
          <p:cNvPr id="32" name="Picture 31" descr="PSI-Logo_narrow_blau_small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419872" y="5373216"/>
            <a:ext cx="1407408" cy="490394"/>
          </a:xfrm>
          <a:prstGeom prst="rect">
            <a:avLst/>
          </a:prstGeom>
        </p:spPr>
      </p:pic>
      <p:cxnSp>
        <p:nvCxnSpPr>
          <p:cNvPr id="33" name="Straight Arrow Connector 32"/>
          <p:cNvCxnSpPr/>
          <p:nvPr/>
        </p:nvCxnSpPr>
        <p:spPr>
          <a:xfrm flipV="1">
            <a:off x="4211960" y="4509120"/>
            <a:ext cx="144016" cy="792088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 descr="ILL_ok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563888" y="4725144"/>
            <a:ext cx="467488" cy="467488"/>
          </a:xfrm>
          <a:prstGeom prst="rect">
            <a:avLst/>
          </a:prstGeom>
        </p:spPr>
      </p:pic>
      <p:pic>
        <p:nvPicPr>
          <p:cNvPr id="39" name="Picture 38" descr="HZB_ok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4427984" y="2996952"/>
            <a:ext cx="699005" cy="288032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>
            <a:off x="4716016" y="3356992"/>
            <a:ext cx="72008" cy="216024"/>
          </a:xfrm>
          <a:prstGeom prst="straightConnector1">
            <a:avLst/>
          </a:prstGeom>
          <a:ln w="127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 descr="TUD_01logobl-zw.t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995936" y="3429000"/>
            <a:ext cx="604398" cy="25679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9622-6BF2-4513-9058-CB847B233742}" type="slidenum">
              <a:rPr lang="de-DE"/>
              <a:pPr/>
              <a:t>6</a:t>
            </a:fld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7956550" cy="306388"/>
          </a:xfrm>
        </p:spPr>
        <p:txBody>
          <a:bodyPr/>
          <a:lstStyle/>
          <a:p>
            <a:r>
              <a:rPr lang="de-DE" dirty="0" smtClean="0"/>
              <a:t>Access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6792"/>
            <a:ext cx="8458200" cy="432048"/>
          </a:xfrm>
        </p:spPr>
        <p:txBody>
          <a:bodyPr/>
          <a:lstStyle/>
          <a:p>
            <a:r>
              <a:rPr lang="de-DE" b="1" dirty="0" smtClean="0"/>
              <a:t>Facilities</a:t>
            </a:r>
          </a:p>
          <a:p>
            <a:pPr lvl="1">
              <a:buNone/>
            </a:pPr>
            <a:endParaRPr lang="de-DE" b="1" dirty="0" smtClean="0"/>
          </a:p>
          <a:p>
            <a:pPr lvl="2">
              <a:buNone/>
            </a:pPr>
            <a:endParaRPr lang="de-DE" b="1" dirty="0" smtClean="0"/>
          </a:p>
          <a:p>
            <a:pPr lvl="2">
              <a:buNone/>
            </a:pPr>
            <a:endParaRPr lang="de-DE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536" y="2204864"/>
            <a:ext cx="446449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Neutrons: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l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FRM II, HZG, 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JCNS (Munich)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l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HZB </a:t>
            </a: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(Berlin)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l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LLB (Paris)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l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ISIS (Rutherford)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l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PSI 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(Villigen)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l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BRR (Budapest)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l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RID  (Delft)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l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NPI  (Prague) 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l"/>
              <a:tabLst/>
              <a:defRPr/>
            </a:pPr>
            <a:endParaRPr lang="de-DE" sz="1800" kern="0" dirty="0" smtClean="0">
              <a:solidFill>
                <a:schemeClr val="tx2"/>
              </a:solidFill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l"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ILL (coordinating facility)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04048" y="2204864"/>
            <a:ext cx="388811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r>
              <a:rPr kumimoji="0" lang="de-DE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Muons: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l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ISIS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l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PSI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6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9622-6BF2-4513-9058-CB847B233742}" type="slidenum">
              <a:rPr lang="de-DE"/>
              <a:pPr/>
              <a:t>7</a:t>
            </a:fld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96752"/>
            <a:ext cx="7956550" cy="306388"/>
          </a:xfrm>
        </p:spPr>
        <p:txBody>
          <a:bodyPr/>
          <a:lstStyle/>
          <a:p>
            <a:r>
              <a:rPr lang="de-DE" dirty="0" smtClean="0"/>
              <a:t>Joint Research Activities – 4.2 million €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27201"/>
            <a:ext cx="7632526" cy="1557783"/>
          </a:xfrm>
        </p:spPr>
        <p:txBody>
          <a:bodyPr/>
          <a:lstStyle/>
          <a:p>
            <a:r>
              <a:rPr lang="de-DE" b="1" dirty="0" smtClean="0"/>
              <a:t>New topics:</a:t>
            </a:r>
            <a:endParaRPr lang="de-DE" i="1" dirty="0"/>
          </a:p>
          <a:p>
            <a:pPr lvl="1"/>
            <a:r>
              <a:rPr lang="de-DE" dirty="0" smtClean="0"/>
              <a:t>Imaging ( Nikolay Kardjilov, HZB)</a:t>
            </a:r>
          </a:p>
          <a:p>
            <a:pPr lvl="1"/>
            <a:r>
              <a:rPr lang="en-US" dirty="0" smtClean="0"/>
              <a:t>Advanced Methods and Techniques (Phil Bentley, ESS)</a:t>
            </a:r>
          </a:p>
          <a:p>
            <a:pPr lvl="1"/>
            <a:r>
              <a:rPr lang="en-US" dirty="0" smtClean="0"/>
              <a:t>Advanced tools for Soft and Biomaterials (Annie </a:t>
            </a:r>
            <a:r>
              <a:rPr lang="en-US" dirty="0" err="1" smtClean="0"/>
              <a:t>Brulet</a:t>
            </a:r>
            <a:r>
              <a:rPr lang="en-US" dirty="0" smtClean="0"/>
              <a:t>, LLB)</a:t>
            </a: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2"/>
            <a:endParaRPr lang="de-DE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95536" y="3284984"/>
            <a:ext cx="77768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n"/>
              <a:tabLst/>
              <a:defRPr/>
            </a:pP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Continuing </a:t>
            </a:r>
            <a:r>
              <a:rPr lang="de-DE" sz="2000" b="1" kern="0" dirty="0" smtClean="0">
                <a:solidFill>
                  <a:schemeClr val="tx2"/>
                </a:solidFill>
                <a:latin typeface="+mn-lt"/>
              </a:rPr>
              <a:t>topics</a:t>
            </a:r>
            <a:r>
              <a:rPr kumimoji="0" lang="de-DE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de-DE" sz="2000" b="0" i="1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l"/>
              <a:tabLst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Detectors (Nigel Rhodes, ISIS)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l"/>
              <a:tabLst/>
              <a:defRPr/>
            </a:pPr>
            <a:r>
              <a:rPr lang="de-DE" sz="1800" kern="0" dirty="0" smtClean="0">
                <a:solidFill>
                  <a:schemeClr val="tx2"/>
                </a:solidFill>
                <a:latin typeface="+mn-lt"/>
              </a:rPr>
              <a:t>Muons (Steve Cottrell, ISIS)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n"/>
              <a:defRPr/>
            </a:pPr>
            <a:r>
              <a:rPr lang="de-DE" sz="2000" b="1" kern="0" dirty="0" smtClean="0">
                <a:solidFill>
                  <a:schemeClr val="tx2"/>
                </a:solidFill>
                <a:latin typeface="+mn-lt"/>
              </a:rPr>
              <a:t>Partners:</a:t>
            </a:r>
          </a:p>
          <a:p>
            <a:pPr marL="742950" lvl="1" indent="-285750">
              <a:spcBef>
                <a:spcPct val="20000"/>
              </a:spcBef>
              <a:buClr>
                <a:schemeClr val="folHlink"/>
              </a:buClr>
              <a:buFont typeface="Wingdings" pitchFamily="1" charset="2"/>
              <a:buChar char="l"/>
              <a:defRPr/>
            </a:pPr>
            <a:r>
              <a:rPr kumimoji="0" lang="de-DE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ILL, </a:t>
            </a:r>
            <a:r>
              <a:rPr lang="de-DE" sz="1800" kern="0" dirty="0" smtClean="0">
                <a:solidFill>
                  <a:schemeClr val="tx2"/>
                </a:solidFill>
                <a:latin typeface="+mn-lt"/>
              </a:rPr>
              <a:t>CEA (both France), 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STFC (UK), TUM, FZJ, HZB, HZG (all Germany), PSI (CH), </a:t>
            </a:r>
            <a:r>
              <a:rPr lang="de-DE" sz="1800" kern="0" dirty="0" smtClean="0">
                <a:solidFill>
                  <a:schemeClr val="tx2"/>
                </a:solidFill>
                <a:latin typeface="+mn-lt"/>
              </a:rPr>
              <a:t>MTA EK, Wigner RCP (both Hungary)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, TUD (Netherlands), NPI (Czech Rep.), CNR (Italy), UCPH, DTU (both Denmark), </a:t>
            </a:r>
            <a:r>
              <a:rPr lang="de-DE" sz="1800" kern="0" dirty="0" smtClean="0">
                <a:solidFill>
                  <a:schemeClr val="tx2"/>
                </a:solidFill>
                <a:latin typeface="+mn-lt"/>
              </a:rPr>
              <a:t>University Zaragoza</a:t>
            </a:r>
            <a:r>
              <a:rPr kumimoji="0" lang="de-DE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</a:rPr>
              <a:t> (Spain), ESS (Sweden)</a:t>
            </a: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l"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Tx/>
              <a:buFont typeface="Wingdings" pitchFamily="1" charset="2"/>
              <a:buChar char="l"/>
              <a:tabLst/>
              <a:defRPr/>
            </a:pPr>
            <a:endParaRPr kumimoji="0" lang="de-DE" sz="1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9622-6BF2-4513-9058-CB847B233742}" type="slidenum">
              <a:rPr lang="de-DE"/>
              <a:pPr/>
              <a:t>8</a:t>
            </a:fld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7956550" cy="306388"/>
          </a:xfrm>
        </p:spPr>
        <p:txBody>
          <a:bodyPr/>
          <a:lstStyle/>
          <a:p>
            <a:r>
              <a:rPr lang="de-DE" dirty="0" smtClean="0"/>
              <a:t>Networking and Dissemination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727200"/>
            <a:ext cx="5040238" cy="4438104"/>
          </a:xfrm>
        </p:spPr>
        <p:txBody>
          <a:bodyPr/>
          <a:lstStyle/>
          <a:p>
            <a:r>
              <a:rPr lang="de-DE" b="1" dirty="0" smtClean="0"/>
              <a:t>1.8 million euros for networking and dissemination</a:t>
            </a:r>
          </a:p>
          <a:p>
            <a:pPr>
              <a:buNone/>
            </a:pPr>
            <a:endParaRPr lang="de-DE" b="1" dirty="0" smtClean="0"/>
          </a:p>
          <a:p>
            <a:r>
              <a:rPr lang="de-DE" b="1" dirty="0" smtClean="0"/>
              <a:t>Education – Schools (450k euros)</a:t>
            </a:r>
            <a:br>
              <a:rPr lang="de-DE" b="1" dirty="0" smtClean="0"/>
            </a:br>
            <a:endParaRPr lang="de-DE" b="1" dirty="0" smtClean="0"/>
          </a:p>
          <a:p>
            <a:pPr lvl="1"/>
            <a:r>
              <a:rPr lang="de-DE" dirty="0" smtClean="0"/>
              <a:t>Umbrella of 14 supported schools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JCNS school, Oxford neutron school, HZG summer school, PSI summer school, CETS, Baltic school (Latvia), Bombannes, Fan du LLB, JACA (Zaragoza), SISN school, ISIS muon school, Fullprof, Berlin school, HERCULES</a:t>
            </a:r>
          </a:p>
          <a:p>
            <a:pPr lvl="2">
              <a:buNone/>
            </a:pPr>
            <a:endParaRPr lang="de-DE" b="1" dirty="0" smtClean="0"/>
          </a:p>
          <a:p>
            <a:pPr lvl="2">
              <a:buNone/>
            </a:pPr>
            <a:endParaRPr lang="de-DE" dirty="0" smtClean="0"/>
          </a:p>
        </p:txBody>
      </p:sp>
      <p:pic>
        <p:nvPicPr>
          <p:cNvPr id="8" name="Picture 7" descr="JCNS2011_DSC25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284984"/>
            <a:ext cx="3273414" cy="2178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19622-6BF2-4513-9058-CB847B233742}" type="slidenum">
              <a:rPr lang="de-DE"/>
              <a:pPr/>
              <a:t>9</a:t>
            </a:fld>
            <a:endParaRPr lang="de-DE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124744"/>
            <a:ext cx="7956550" cy="306388"/>
          </a:xfrm>
        </p:spPr>
        <p:txBody>
          <a:bodyPr/>
          <a:lstStyle/>
          <a:p>
            <a:r>
              <a:rPr lang="de-DE" dirty="0" smtClean="0"/>
              <a:t>Networking and dissemination</a:t>
            </a:r>
            <a:endParaRPr lang="de-DE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556792"/>
            <a:ext cx="6048672" cy="3600400"/>
          </a:xfrm>
        </p:spPr>
        <p:txBody>
          <a:bodyPr/>
          <a:lstStyle/>
          <a:p>
            <a:r>
              <a:rPr lang="de-DE" b="1" dirty="0" smtClean="0"/>
              <a:t>Education - E-learning </a:t>
            </a:r>
          </a:p>
          <a:p>
            <a:pPr>
              <a:buNone/>
            </a:pPr>
            <a:endParaRPr lang="de-DE" b="1" dirty="0" smtClean="0"/>
          </a:p>
          <a:p>
            <a:pPr lvl="1"/>
            <a:r>
              <a:rPr lang="de-DE" b="1" dirty="0" smtClean="0"/>
              <a:t>Virtual Neutrons for teaching project</a:t>
            </a:r>
            <a:endParaRPr lang="de-DE" dirty="0" smtClean="0"/>
          </a:p>
          <a:p>
            <a:pPr lvl="1"/>
            <a:r>
              <a:rPr lang="de-DE" dirty="0" smtClean="0"/>
              <a:t>Team at University of Copenhagen and Riso – L. Udby, K. Lefmann, P. Jensen, P. Willendrup</a:t>
            </a:r>
          </a:p>
          <a:p>
            <a:pPr lvl="1"/>
            <a:r>
              <a:rPr lang="de-DE" dirty="0" smtClean="0"/>
              <a:t>Team at FRM II/TUM – O. Kreischer, J. Neuhaus</a:t>
            </a:r>
          </a:p>
          <a:p>
            <a:pPr lvl="1"/>
            <a:r>
              <a:rPr lang="de-DE" dirty="0" smtClean="0"/>
              <a:t>Hosted by FRMII/TUM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Accessible from NMI3 website: </a:t>
            </a:r>
            <a:r>
              <a:rPr lang="de-DE" dirty="0" smtClean="0">
                <a:hlinkClick r:id="rId3"/>
              </a:rPr>
              <a:t>www.nmi3.eu</a:t>
            </a:r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Lessons, live simulations, exercises, quizzes &amp; forums </a:t>
            </a:r>
          </a:p>
          <a:p>
            <a:pPr lvl="1">
              <a:buNone/>
            </a:pPr>
            <a:endParaRPr lang="de-DE" dirty="0" smtClean="0"/>
          </a:p>
          <a:p>
            <a:pPr lvl="1">
              <a:buNone/>
            </a:pPr>
            <a:endParaRPr lang="de-DE" b="1" dirty="0" smtClean="0"/>
          </a:p>
          <a:p>
            <a:pPr lvl="2">
              <a:buNone/>
            </a:pPr>
            <a:endParaRPr lang="de-DE" b="1" dirty="0" smtClean="0"/>
          </a:p>
          <a:p>
            <a:pPr lvl="2">
              <a:buNone/>
            </a:pPr>
            <a:endParaRPr lang="de-DE" dirty="0" smtClean="0"/>
          </a:p>
        </p:txBody>
      </p:sp>
      <p:pic>
        <p:nvPicPr>
          <p:cNvPr id="5" name="Picture 4" descr="IMG_03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4149080"/>
            <a:ext cx="3059832" cy="2039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mi3_FP7_PPTTemplate_LOW">
  <a:themeElements>
    <a:clrScheme name="Office Theme 9">
      <a:dk1>
        <a:srgbClr val="6963A8"/>
      </a:dk1>
      <a:lt1>
        <a:srgbClr val="FFFFFF"/>
      </a:lt1>
      <a:dk2>
        <a:srgbClr val="6963A8"/>
      </a:dk2>
      <a:lt2>
        <a:srgbClr val="DDDDDD"/>
      </a:lt2>
      <a:accent1>
        <a:srgbClr val="BBE7EE"/>
      </a:accent1>
      <a:accent2>
        <a:srgbClr val="B4B1D3"/>
      </a:accent2>
      <a:accent3>
        <a:srgbClr val="FFFFFF"/>
      </a:accent3>
      <a:accent4>
        <a:srgbClr val="59538F"/>
      </a:accent4>
      <a:accent5>
        <a:srgbClr val="DAF1F5"/>
      </a:accent5>
      <a:accent6>
        <a:srgbClr val="A3A0BF"/>
      </a:accent6>
      <a:hlink>
        <a:srgbClr val="B4B1D3"/>
      </a:hlink>
      <a:folHlink>
        <a:srgbClr val="3DBAC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7D"/>
        </a:dk1>
        <a:lt1>
          <a:srgbClr val="FFFFFF"/>
        </a:lt1>
        <a:dk2>
          <a:srgbClr val="00007D"/>
        </a:dk2>
        <a:lt2>
          <a:srgbClr val="DDDDDD"/>
        </a:lt2>
        <a:accent1>
          <a:srgbClr val="FFCC00"/>
        </a:accent1>
        <a:accent2>
          <a:srgbClr val="A7B8E9"/>
        </a:accent2>
        <a:accent3>
          <a:srgbClr val="FFFFFF"/>
        </a:accent3>
        <a:accent4>
          <a:srgbClr val="00006A"/>
        </a:accent4>
        <a:accent5>
          <a:srgbClr val="FFE2AA"/>
        </a:accent5>
        <a:accent6>
          <a:srgbClr val="97A6D3"/>
        </a:accent6>
        <a:hlink>
          <a:srgbClr val="A7B8E9"/>
        </a:hlink>
        <a:folHlink>
          <a:srgbClr val="667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6963A8"/>
        </a:dk1>
        <a:lt1>
          <a:srgbClr val="FFFFFF"/>
        </a:lt1>
        <a:dk2>
          <a:srgbClr val="6963A8"/>
        </a:dk2>
        <a:lt2>
          <a:srgbClr val="DDDDDD"/>
        </a:lt2>
        <a:accent1>
          <a:srgbClr val="BBE7EE"/>
        </a:accent1>
        <a:accent2>
          <a:srgbClr val="B4B1D3"/>
        </a:accent2>
        <a:accent3>
          <a:srgbClr val="FFFFFF"/>
        </a:accent3>
        <a:accent4>
          <a:srgbClr val="59538F"/>
        </a:accent4>
        <a:accent5>
          <a:srgbClr val="DAF1F5"/>
        </a:accent5>
        <a:accent6>
          <a:srgbClr val="A3A0BF"/>
        </a:accent6>
        <a:hlink>
          <a:srgbClr val="B4B1D3"/>
        </a:hlink>
        <a:folHlink>
          <a:srgbClr val="3DBAC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nmi3_FP7_PPTTemplate_LOW</Template>
  <TotalTime>91</TotalTime>
  <Words>663</Words>
  <Application>Microsoft Office PowerPoint</Application>
  <PresentationFormat>On-screen Show (4:3)</PresentationFormat>
  <Paragraphs>214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nmi3_FP7_PPTTemplate_LOW</vt:lpstr>
      <vt:lpstr>NMI3  The Integrated Infrastructure Initiative for Neutron Scattering and Muon Spectroscopy  FP7-CAPACITIES program Combination of CP and CSA  Current FP7 Grant Agreements No.:  NMI3-I (No. 226 507) NMI3-II (No. 283 883)</vt:lpstr>
      <vt:lpstr>Networking and dissemination</vt:lpstr>
      <vt:lpstr>NMI3 – a bit of history</vt:lpstr>
      <vt:lpstr>Access</vt:lpstr>
      <vt:lpstr>Access programme – member facilities</vt:lpstr>
      <vt:lpstr>Access</vt:lpstr>
      <vt:lpstr>Joint Research Activities – 4.2 million €</vt:lpstr>
      <vt:lpstr>Networking and Dissemination</vt:lpstr>
      <vt:lpstr>Networking and dissemination</vt:lpstr>
      <vt:lpstr>Networking and dissemination</vt:lpstr>
      <vt:lpstr>Networking and dissemination</vt:lpstr>
      <vt:lpstr>Networking and dissemination</vt:lpstr>
      <vt:lpstr>Meetings </vt:lpstr>
      <vt:lpstr>Reporting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here to insert page title</dc:title>
  <dc:creator>jsavin</dc:creator>
  <cp:lastModifiedBy>Miriam Forster</cp:lastModifiedBy>
  <cp:revision>154</cp:revision>
  <dcterms:created xsi:type="dcterms:W3CDTF">2011-05-02T09:54:21Z</dcterms:created>
  <dcterms:modified xsi:type="dcterms:W3CDTF">2012-05-21T14:35:13Z</dcterms:modified>
</cp:coreProperties>
</file>